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306" r:id="rId18"/>
    <p:sldId id="1307" r:id="rId19"/>
    <p:sldId id="1295" r:id="rId20"/>
    <p:sldId id="1296" r:id="rId21"/>
    <p:sldId id="1297" r:id="rId22"/>
    <p:sldId id="1288" r:id="rId23"/>
    <p:sldId id="1249" r:id="rId24"/>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7" d="100"/>
          <a:sy n="107" d="100"/>
        </p:scale>
        <p:origin x="534" y="9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66342"/>
            <a:ext cx="248031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smtClean="0">
                <a:solidFill>
                  <a:schemeClr val="tx1"/>
                </a:solidFill>
              </a:rPr>
              <a:t>:LINGESHWARAN 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:au511321104048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a:t>
            </a:r>
            <a:r>
              <a:rPr lang="en-US" sz="1100" b="0" i="0" u="none" strike="noStrike" cap="none" dirty="0" smtClean="0">
                <a:solidFill>
                  <a:schemeClr val="tx1"/>
                </a:solidFill>
                <a:latin typeface="Arial"/>
                <a:ea typeface="Arial"/>
                <a:cs typeface="Arial"/>
                <a:sym typeface="Arial"/>
              </a:rPr>
              <a:t>COLLEGE(5113)</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p:transition spd="slow" advTm="359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xmlns="" id="{757DE2EA-0B1E-9700-8A6C-F11C4C7997EF}"/>
              </a:ext>
            </a:extLst>
          </p:cNvPr>
          <p:cNvSpPr txBox="1"/>
          <p:nvPr/>
        </p:nvSpPr>
        <p:spPr>
          <a:xfrm>
            <a:off x="242888" y="1121569"/>
            <a:ext cx="8679656" cy="3600986"/>
          </a:xfrm>
          <a:prstGeom prst="rect">
            <a:avLst/>
          </a:prstGeom>
          <a:noFill/>
        </p:spPr>
        <p:txBody>
          <a:bodyPr wrap="square" rtlCol="0">
            <a:spAutoFit/>
          </a:bodyPr>
          <a:lstStyle/>
          <a:p>
            <a:r>
              <a:rPr lang="en-US" sz="1200" dirty="0" smtClean="0"/>
              <a:t>                The </a:t>
            </a:r>
            <a:r>
              <a:rPr lang="en-US" sz="1200" dirty="0"/>
              <a:t>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smtClean="0"/>
              <a:t>                Additionally</a:t>
            </a:r>
            <a:r>
              <a:rPr lang="en-US" sz="1200" dirty="0"/>
              <a:t>,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smtClean="0"/>
              <a:t>                During </a:t>
            </a:r>
            <a:r>
              <a:rPr lang="en-US" sz="1200" dirty="0"/>
              <a:t>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smtClean="0"/>
              <a:t>                Upon </a:t>
            </a:r>
            <a:r>
              <a:rPr lang="en-US" sz="1200" dirty="0"/>
              <a:t>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smtClean="0"/>
              <a:t>LOGIN PAGE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50" y="954716"/>
            <a:ext cx="8609778" cy="3869532"/>
          </a:xfrm>
          <a:prstGeom prst="rect">
            <a:avLst/>
          </a:prstGeom>
        </p:spPr>
      </p:pic>
    </p:spTree>
    <p:extLst>
      <p:ext uri="{BB962C8B-B14F-4D97-AF65-F5344CB8AC3E}">
        <p14:creationId xmlns:p14="http://schemas.microsoft.com/office/powerpoint/2010/main" val="69087543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HOME PAGE</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66" y="1078462"/>
            <a:ext cx="8042024" cy="3887202"/>
          </a:xfrm>
          <a:prstGeom prst="rect">
            <a:avLst/>
          </a:prstGeom>
        </p:spPr>
      </p:pic>
    </p:spTree>
    <p:extLst>
      <p:ext uri="{BB962C8B-B14F-4D97-AF65-F5344CB8AC3E}">
        <p14:creationId xmlns:p14="http://schemas.microsoft.com/office/powerpoint/2010/main" val="2120792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LOG OUT PAGE</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706" y="1090206"/>
            <a:ext cx="7252138" cy="3880903"/>
          </a:xfrm>
          <a:prstGeom prst="rect">
            <a:avLst/>
          </a:prstGeom>
        </p:spPr>
      </p:pic>
    </p:spTree>
    <p:extLst>
      <p:ext uri="{BB962C8B-B14F-4D97-AF65-F5344CB8AC3E}">
        <p14:creationId xmlns:p14="http://schemas.microsoft.com/office/powerpoint/2010/main" val="1072815047"/>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761" y="526029"/>
            <a:ext cx="7886430" cy="993870"/>
          </a:xfrm>
        </p:spPr>
        <p:txBody>
          <a:bodyPr/>
          <a:lstStyle/>
          <a:p>
            <a:r>
              <a:rPr lang="en-US" dirty="0" smtClean="0"/>
              <a:t>                                                 SERVICE PAGE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795" y="1378008"/>
            <a:ext cx="4319751" cy="29622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33" y="1378009"/>
            <a:ext cx="4214136" cy="2962267"/>
          </a:xfrm>
          <a:prstGeom prst="rect">
            <a:avLst/>
          </a:prstGeom>
        </p:spPr>
      </p:pic>
    </p:spTree>
    <p:extLst>
      <p:ext uri="{BB962C8B-B14F-4D97-AF65-F5344CB8AC3E}">
        <p14:creationId xmlns:p14="http://schemas.microsoft.com/office/powerpoint/2010/main" val="383293306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REGISTRATION PAGE</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914634"/>
            <a:ext cx="7394028" cy="3970059"/>
          </a:xfrm>
          <a:prstGeom prst="rect">
            <a:avLst/>
          </a:prstGeom>
        </p:spPr>
      </p:pic>
    </p:spTree>
    <p:extLst>
      <p:ext uri="{BB962C8B-B14F-4D97-AF65-F5344CB8AC3E}">
        <p14:creationId xmlns:p14="http://schemas.microsoft.com/office/powerpoint/2010/main" val="3966121139"/>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DJANGO ADMINISTRATION 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30" y="1133151"/>
            <a:ext cx="7130490" cy="3774044"/>
          </a:xfrm>
          <a:prstGeom prst="rect">
            <a:avLst/>
          </a:prstGeom>
        </p:spPr>
      </p:pic>
    </p:spTree>
    <p:extLst>
      <p:ext uri="{BB962C8B-B14F-4D97-AF65-F5344CB8AC3E}">
        <p14:creationId xmlns:p14="http://schemas.microsoft.com/office/powerpoint/2010/main" val="12131501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DJANGO ADMINISTRATION PAGE</a:t>
            </a:r>
            <a:endParaRPr lang="en-US" b="1" dirty="0"/>
          </a:p>
        </p:txBody>
      </p:sp>
      <p:pic>
        <p:nvPicPr>
          <p:cNvPr id="4" name="Picture 3">
            <a:extLst>
              <a:ext uri="{FF2B5EF4-FFF2-40B4-BE49-F238E27FC236}">
                <a16:creationId xmlns:a16="http://schemas.microsoft.com/office/drawing/2014/main" xmlns="" id="{F328993A-9764-DA8A-8138-8F967B426C93}"/>
              </a:ext>
            </a:extLst>
          </p:cNvPr>
          <p:cNvPicPr>
            <a:picLocks noChangeAspect="1"/>
          </p:cNvPicPr>
          <p:nvPr/>
        </p:nvPicPr>
        <p:blipFill>
          <a:blip r:embed="rId2"/>
          <a:stretch>
            <a:fillRect/>
          </a:stretch>
        </p:blipFill>
        <p:spPr>
          <a:xfrm>
            <a:off x="669161" y="1124269"/>
            <a:ext cx="7805227" cy="3805132"/>
          </a:xfrm>
          <a:prstGeom prst="rect">
            <a:avLst/>
          </a:prstGeom>
        </p:spPr>
      </p:pic>
    </p:spTree>
    <p:extLst>
      <p:ext uri="{BB962C8B-B14F-4D97-AF65-F5344CB8AC3E}">
        <p14:creationId xmlns:p14="http://schemas.microsoft.com/office/powerpoint/2010/main" val="2994618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311D810-5877-A80E-7B23-0184ED2FEF3E}"/>
              </a:ext>
            </a:extLst>
          </p:cNvPr>
          <p:cNvSpPr txBox="1"/>
          <p:nvPr/>
        </p:nvSpPr>
        <p:spPr>
          <a:xfrm>
            <a:off x="215053" y="1050131"/>
            <a:ext cx="8871797" cy="3970318"/>
          </a:xfrm>
          <a:prstGeom prst="rect">
            <a:avLst/>
          </a:prstGeom>
          <a:noFill/>
        </p:spPr>
        <p:txBody>
          <a:bodyPr wrap="square" rtlCol="0">
            <a:spAutoFit/>
          </a:bodyPr>
          <a:lstStyle/>
          <a:p>
            <a:r>
              <a:rPr lang="en-US" sz="1200" dirty="0" smtClean="0"/>
              <a:t>                Future </a:t>
            </a:r>
            <a:r>
              <a:rPr lang="en-US" sz="1200" dirty="0"/>
              <a:t>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a:t>
            </a:r>
            <a:r>
              <a:rPr lang="en-US" sz="1200" dirty="0" smtClean="0"/>
              <a:t>users.</a:t>
            </a:r>
          </a:p>
          <a:p>
            <a:r>
              <a:rPr lang="en-US" sz="1200" b="1" dirty="0" smtClean="0"/>
              <a:t>Enhanced </a:t>
            </a:r>
            <a:r>
              <a:rPr lang="en-US" sz="1200" b="1" dirty="0"/>
              <a:t>Security Features</a:t>
            </a:r>
            <a:r>
              <a:rPr lang="en-US" sz="1200" dirty="0"/>
              <a:t>: </a:t>
            </a:r>
            <a:endParaRPr lang="en-US" sz="1200" dirty="0" smtClean="0"/>
          </a:p>
          <a:p>
            <a:r>
              <a:rPr lang="en-US" sz="1200" dirty="0"/>
              <a:t> </a:t>
            </a:r>
            <a:r>
              <a:rPr lang="en-US" sz="1200" dirty="0" smtClean="0"/>
              <a:t>               Implementing </a:t>
            </a:r>
            <a:r>
              <a:rPr lang="en-US" sz="1200" dirty="0"/>
              <a:t>advanced security measures such as two-factor authentication, encrypted communication channels, and regular security audits would strengthen the system's resilience against cyber threats and protect user data.</a:t>
            </a:r>
          </a:p>
          <a:p>
            <a:r>
              <a:rPr lang="en-US" sz="1200" b="1" dirty="0" smtClean="0"/>
              <a:t>Customer Support </a:t>
            </a:r>
            <a:r>
              <a:rPr lang="en-US" sz="1200" b="1" dirty="0"/>
              <a:t>Integration</a:t>
            </a:r>
            <a:r>
              <a:rPr lang="en-US" sz="1200" dirty="0" smtClean="0"/>
              <a:t>:</a:t>
            </a:r>
          </a:p>
          <a:p>
            <a:r>
              <a:rPr lang="en-US" sz="1200" dirty="0"/>
              <a:t> </a:t>
            </a:r>
            <a:r>
              <a:rPr lang="en-US" sz="1200" dirty="0" smtClean="0"/>
              <a:t>               </a:t>
            </a:r>
            <a:r>
              <a:rPr lang="en-US" sz="1200" dirty="0"/>
              <a:t>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b="1" dirty="0" smtClean="0"/>
              <a:t>          In </a:t>
            </a:r>
            <a:r>
              <a:rPr lang="en-US" sz="1200" b="1" dirty="0"/>
              <a:t>conclusion</a:t>
            </a:r>
            <a:r>
              <a:rPr lang="en-US" sz="1200" dirty="0"/>
              <a:t>,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smtClean="0"/>
              <a:t>          Through </a:t>
            </a:r>
            <a:r>
              <a:rPr lang="en-US" sz="1200" dirty="0"/>
              <a:t>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smtClean="0"/>
              <a:t>          As </a:t>
            </a:r>
            <a:r>
              <a:rPr lang="en-US" sz="1200" dirty="0"/>
              <a:t>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62537BA1-1C73-47D6-3E52-CD9C3950C113}"/>
              </a:ext>
            </a:extLst>
          </p:cNvPr>
          <p:cNvSpPr txBox="1"/>
          <p:nvPr/>
        </p:nvSpPr>
        <p:spPr>
          <a:xfrm>
            <a:off x="217357" y="1086787"/>
            <a:ext cx="8769246" cy="3416320"/>
          </a:xfrm>
          <a:prstGeom prst="rect">
            <a:avLst/>
          </a:prstGeom>
          <a:noFill/>
        </p:spPr>
        <p:txBody>
          <a:bodyPr wrap="square" rtlCol="0">
            <a:spAutoFit/>
          </a:bodyPr>
          <a:lstStyle/>
          <a:p>
            <a:r>
              <a:rPr lang="en-US" sz="1200" dirty="0" smtClean="0"/>
              <a:t>               Embark </a:t>
            </a:r>
            <a:r>
              <a:rPr lang="en-US" sz="1200" dirty="0"/>
              <a:t>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smtClean="0"/>
              <a:t>              At </a:t>
            </a:r>
            <a:r>
              <a:rPr lang="en-US" sz="1200" dirty="0"/>
              <a:t>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smtClean="0"/>
              <a:t>             With </a:t>
            </a:r>
            <a:r>
              <a:rPr lang="en-US" sz="1200" dirty="0"/>
              <a:t>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smtClean="0"/>
              <a:t>             Join </a:t>
            </a:r>
            <a:r>
              <a:rPr lang="en-US" sz="1200" dirty="0"/>
              <a:t>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smtClean="0"/>
              <a:t>                  The </a:t>
            </a:r>
            <a:r>
              <a:rPr lang="en-US" sz="1200" dirty="0"/>
              <a:t>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smtClean="0"/>
              <a:t>                  Key </a:t>
            </a:r>
            <a:r>
              <a:rPr lang="en-US" sz="1200" dirty="0"/>
              <a:t>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smtClean="0"/>
              <a:t>                  By </a:t>
            </a:r>
            <a:r>
              <a:rPr lang="en-US" sz="1200" dirty="0"/>
              <a:t>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smtClean="0"/>
              <a:t>                 Ultimately</a:t>
            </a:r>
            <a:r>
              <a:rPr lang="en-US" sz="1200" dirty="0"/>
              <a:t>,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xmlns=""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smtClean="0"/>
              <a:t>                The </a:t>
            </a:r>
            <a:r>
              <a:rPr lang="en-US" sz="1200" dirty="0"/>
              <a:t>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smtClean="0"/>
              <a:t>                The </a:t>
            </a:r>
            <a:r>
              <a:rPr lang="en-US" sz="1200" dirty="0"/>
              <a:t>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smtClean="0"/>
              <a:t>                Key </a:t>
            </a:r>
            <a:r>
              <a:rPr lang="en-US" sz="1200" dirty="0"/>
              <a:t>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smtClean="0"/>
              <a:t>                Furthermore</a:t>
            </a:r>
            <a:r>
              <a:rPr lang="en-US" sz="1200" dirty="0"/>
              <a:t>, the project will focus on ensuring the security and reliability of payment transactions, adhering to industry standards and best practices. It will also include features to handle cancellations and refunds, as well as provide customer support services</a:t>
            </a:r>
            <a:r>
              <a:rPr lang="en-US" sz="1200" dirty="0" smtClean="0"/>
              <a:t>.</a:t>
            </a:r>
          </a:p>
          <a:p>
            <a:endParaRPr lang="en-US" sz="1200" dirty="0" smtClean="0"/>
          </a:p>
          <a:p>
            <a:r>
              <a:rPr lang="en-US" sz="1200" dirty="0" smtClean="0"/>
              <a:t>                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xmlns="" id="{A83CDADD-6DCE-087A-49B8-1C7214F1ABF5}"/>
              </a:ext>
            </a:extLst>
          </p:cNvPr>
          <p:cNvSpPr txBox="1"/>
          <p:nvPr/>
        </p:nvSpPr>
        <p:spPr>
          <a:xfrm>
            <a:off x="235744" y="1102220"/>
            <a:ext cx="8686800" cy="276999"/>
          </a:xfrm>
          <a:prstGeom prst="rect">
            <a:avLst/>
          </a:prstGeom>
          <a:noFill/>
        </p:spPr>
        <p:txBody>
          <a:bodyPr wrap="square" rtlCol="0">
            <a:spAutoFit/>
          </a:bodyPr>
          <a:lstStyle/>
          <a:p>
            <a:r>
              <a:rPr lang="en-US" sz="1200" dirty="0" smtClean="0"/>
              <a:t>                    </a:t>
            </a:r>
            <a:endParaRPr lang="en-US" sz="1200" dirty="0"/>
          </a:p>
        </p:txBody>
      </p:sp>
      <p:sp>
        <p:nvSpPr>
          <p:cNvPr id="7" name="TextBox 6">
            <a:extLst>
              <a:ext uri="{FF2B5EF4-FFF2-40B4-BE49-F238E27FC236}">
                <a16:creationId xmlns:a16="http://schemas.microsoft.com/office/drawing/2014/main" xmlns="" id="{A83CDADD-6DCE-087A-49B8-1C7214F1ABF5}"/>
              </a:ext>
            </a:extLst>
          </p:cNvPr>
          <p:cNvSpPr txBox="1"/>
          <p:nvPr/>
        </p:nvSpPr>
        <p:spPr>
          <a:xfrm>
            <a:off x="388144" y="1254620"/>
            <a:ext cx="8686800" cy="276999"/>
          </a:xfrm>
          <a:prstGeom prst="rect">
            <a:avLst/>
          </a:prstGeom>
          <a:noFill/>
        </p:spPr>
        <p:txBody>
          <a:bodyPr wrap="square" rtlCol="0">
            <a:spAutoFit/>
          </a:bodyPr>
          <a:lstStyle/>
          <a:p>
            <a:r>
              <a:rPr lang="en-US" sz="1200" dirty="0" smtClean="0"/>
              <a:t>                    </a:t>
            </a:r>
            <a:endParaRPr lang="en-US" sz="1200" dirty="0"/>
          </a:p>
        </p:txBody>
      </p:sp>
      <p:sp>
        <p:nvSpPr>
          <p:cNvPr id="8" name="TextBox 7">
            <a:extLst>
              <a:ext uri="{FF2B5EF4-FFF2-40B4-BE49-F238E27FC236}">
                <a16:creationId xmlns:a16="http://schemas.microsoft.com/office/drawing/2014/main" xmlns="" id="{A83CDADD-6DCE-087A-49B8-1C7214F1ABF5}"/>
              </a:ext>
            </a:extLst>
          </p:cNvPr>
          <p:cNvSpPr txBox="1"/>
          <p:nvPr/>
        </p:nvSpPr>
        <p:spPr>
          <a:xfrm>
            <a:off x="540544" y="1407020"/>
            <a:ext cx="8382000" cy="3231654"/>
          </a:xfrm>
          <a:prstGeom prst="rect">
            <a:avLst/>
          </a:prstGeom>
          <a:noFill/>
        </p:spPr>
        <p:txBody>
          <a:bodyPr wrap="square" rtlCol="0">
            <a:spAutoFit/>
          </a:bodyPr>
          <a:lstStyle/>
          <a:p>
            <a:r>
              <a:rPr lang="en-US" sz="1200" b="1" dirty="0"/>
              <a:t>Database Design:</a:t>
            </a:r>
          </a:p>
          <a:p>
            <a:endParaRPr lang="en-US" sz="1200" dirty="0"/>
          </a:p>
          <a:p>
            <a:r>
              <a:rPr lang="en-US" sz="1200" dirty="0"/>
              <a:t>  Create the following database models using </a:t>
            </a:r>
            <a:r>
              <a:rPr lang="en-US" sz="1200" dirty="0" err="1"/>
              <a:t>Django</a:t>
            </a:r>
            <a:r>
              <a:rPr lang="en-US" sz="1200" dirty="0"/>
              <a:t> ORM:</a:t>
            </a:r>
          </a:p>
          <a:p>
            <a:r>
              <a:rPr lang="en-US" sz="1200" dirty="0"/>
              <a:t>     User: To store user information like username, email, password hash, etc.</a:t>
            </a:r>
          </a:p>
          <a:p>
            <a:r>
              <a:rPr lang="en-US" sz="1200" dirty="0"/>
              <a:t>     </a:t>
            </a:r>
            <a:r>
              <a:rPr lang="en-US" sz="1200" dirty="0" err="1"/>
              <a:t>BusRoute</a:t>
            </a:r>
            <a:r>
              <a:rPr lang="en-US" sz="1200" dirty="0"/>
              <a:t>: To store information about bus routes including route name, source, destination, and duration.</a:t>
            </a:r>
          </a:p>
          <a:p>
            <a:r>
              <a:rPr lang="en-US" sz="1200" dirty="0"/>
              <a:t>     </a:t>
            </a:r>
            <a:r>
              <a:rPr lang="en-US" sz="1200" dirty="0" err="1"/>
              <a:t>BusSchedule</a:t>
            </a:r>
            <a:r>
              <a:rPr lang="en-US" sz="1200" dirty="0"/>
              <a:t>: To store bus schedules for each route including departure time, arrival time, and associated bus.</a:t>
            </a:r>
          </a:p>
          <a:p>
            <a:r>
              <a:rPr lang="en-US" sz="1200" dirty="0"/>
              <a:t>     Booking: To store booking details such as user, selected seats, booking status, </a:t>
            </a:r>
            <a:r>
              <a:rPr lang="en-US" sz="1200" dirty="0" err="1"/>
              <a:t>etc</a:t>
            </a:r>
            <a:endParaRPr lang="en-US" sz="1200" dirty="0"/>
          </a:p>
          <a:p>
            <a:r>
              <a:rPr lang="en-US" sz="1200" dirty="0"/>
              <a:t>.</a:t>
            </a:r>
          </a:p>
          <a:p>
            <a:r>
              <a:rPr lang="en-US" sz="1200" b="1" dirty="0"/>
              <a:t>User Authentication:</a:t>
            </a:r>
          </a:p>
          <a:p>
            <a:endParaRPr lang="en-US" sz="1200" dirty="0"/>
          </a:p>
          <a:p>
            <a:r>
              <a:rPr lang="en-US" sz="1200" dirty="0"/>
              <a:t>     Implement user registration and login functionality using </a:t>
            </a:r>
            <a:r>
              <a:rPr lang="en-US" sz="1200" dirty="0" err="1"/>
              <a:t>Django's</a:t>
            </a:r>
            <a:r>
              <a:rPr lang="en-US" sz="1200" dirty="0"/>
              <a:t> built-in authentication system.</a:t>
            </a:r>
          </a:p>
          <a:p>
            <a:r>
              <a:rPr lang="en-US" sz="1200" dirty="0"/>
              <a:t>     Use </a:t>
            </a:r>
            <a:r>
              <a:rPr lang="en-US" sz="1200" dirty="0" err="1"/>
              <a:t>Django's</a:t>
            </a:r>
            <a:r>
              <a:rPr lang="en-US" sz="1200" dirty="0"/>
              <a:t> forms for user input validation and security against common vulnerabilities like CSRF.</a:t>
            </a:r>
          </a:p>
          <a:p>
            <a:endParaRPr lang="en-US" sz="1200" dirty="0"/>
          </a:p>
          <a:p>
            <a:r>
              <a:rPr lang="en-US" sz="1200" b="1" dirty="0"/>
              <a:t>Admin Panel:</a:t>
            </a:r>
          </a:p>
          <a:p>
            <a:endParaRPr lang="en-US" sz="1200" dirty="0"/>
          </a:p>
          <a:p>
            <a:r>
              <a:rPr lang="en-US" sz="1200" dirty="0"/>
              <a:t>     Utilize </a:t>
            </a:r>
            <a:r>
              <a:rPr lang="en-US" sz="1200" dirty="0" err="1"/>
              <a:t>Django</a:t>
            </a:r>
            <a:r>
              <a:rPr lang="en-US" sz="1200" dirty="0"/>
              <a:t> Admin for easy management of bus routes, schedules, and bookings.</a:t>
            </a:r>
          </a:p>
          <a:p>
            <a:r>
              <a:rPr lang="en-US" sz="1200" dirty="0"/>
              <a:t>     Customize the admin interface to provide a user-friendly experience for administrators.</a:t>
            </a:r>
          </a:p>
        </p:txBody>
      </p:sp>
    </p:spTree>
    <p:extLst>
      <p:ext uri="{BB962C8B-B14F-4D97-AF65-F5344CB8AC3E}">
        <p14:creationId xmlns:p14="http://schemas.microsoft.com/office/powerpoint/2010/main" val="105391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D0252CD4-C87A-CF9C-5DBA-3DF57295DFAB}"/>
              </a:ext>
            </a:extLst>
          </p:cNvPr>
          <p:cNvSpPr txBox="1"/>
          <p:nvPr/>
        </p:nvSpPr>
        <p:spPr>
          <a:xfrm>
            <a:off x="138652" y="642938"/>
            <a:ext cx="8748173" cy="3739485"/>
          </a:xfrm>
          <a:prstGeom prst="rect">
            <a:avLst/>
          </a:prstGeom>
          <a:noFill/>
        </p:spPr>
        <p:txBody>
          <a:bodyPr wrap="square" rtlCol="0">
            <a:spAutoFit/>
          </a:bodyPr>
          <a:lstStyle/>
          <a:p>
            <a:pPr marL="457200" lvl="1">
              <a:lnSpc>
                <a:spcPct val="150000"/>
              </a:lnSpc>
            </a:pPr>
            <a:r>
              <a:rPr lang="en-US" sz="1000" b="1" dirty="0">
                <a:sym typeface="+mn-ea"/>
              </a:rPr>
              <a:t>Frontend Development:</a:t>
            </a:r>
          </a:p>
          <a:p>
            <a:pPr marL="457200" lvl="1">
              <a:lnSpc>
                <a:spcPct val="150000"/>
              </a:lnSpc>
            </a:pPr>
            <a:endParaRPr lang="en-US" sz="1000" dirty="0"/>
          </a:p>
          <a:p>
            <a:pPr marL="457200" lvl="1">
              <a:lnSpc>
                <a:spcPct val="150000"/>
              </a:lnSpc>
            </a:pPr>
            <a:r>
              <a:rPr lang="en-US" sz="1000" dirty="0">
                <a:sym typeface="+mn-ea"/>
              </a:rPr>
              <a:t>      Develop responsive frontend templates using HTML/CSS and Bootstrap for user interfaces.</a:t>
            </a:r>
            <a:endParaRPr lang="en-US" sz="1000" dirty="0"/>
          </a:p>
          <a:p>
            <a:pPr marL="457200" lvl="1">
              <a:lnSpc>
                <a:spcPct val="150000"/>
              </a:lnSpc>
            </a:pPr>
            <a:r>
              <a:rPr lang="en-US" sz="1000" dirty="0">
                <a:sym typeface="+mn-ea"/>
              </a:rPr>
              <a:t>      Implement JavaScript for dynamic features such as seat selection and form validation.</a:t>
            </a:r>
            <a:endParaRPr lang="en-US" sz="1000" dirty="0"/>
          </a:p>
          <a:p>
            <a:pPr marL="457200" lvl="1">
              <a:lnSpc>
                <a:spcPct val="150000"/>
              </a:lnSpc>
            </a:pPr>
            <a:r>
              <a:rPr lang="en-US" sz="1000" dirty="0">
                <a:sym typeface="+mn-ea"/>
              </a:rPr>
              <a:t>      Use AJAX for seamless interaction between frontend and backend for real-time updates.</a:t>
            </a:r>
          </a:p>
          <a:p>
            <a:pPr marL="457200" lvl="1">
              <a:lnSpc>
                <a:spcPct val="150000"/>
              </a:lnSpc>
            </a:pPr>
            <a:endParaRPr lang="en-US" sz="1000" b="1" dirty="0"/>
          </a:p>
          <a:p>
            <a:pPr marL="457200" lvl="1">
              <a:lnSpc>
                <a:spcPct val="150000"/>
              </a:lnSpc>
            </a:pPr>
            <a:r>
              <a:rPr lang="en-US" sz="1000" b="1" dirty="0">
                <a:sym typeface="+mn-ea"/>
              </a:rPr>
              <a:t>Bus Route Management:</a:t>
            </a:r>
          </a:p>
          <a:p>
            <a:pPr marL="457200" lvl="1">
              <a:lnSpc>
                <a:spcPct val="150000"/>
              </a:lnSpc>
            </a:pPr>
            <a:endParaRPr lang="en-US" sz="1000" dirty="0"/>
          </a:p>
          <a:p>
            <a:pPr marL="457200" lvl="1">
              <a:lnSpc>
                <a:spcPct val="150000"/>
              </a:lnSpc>
            </a:pPr>
            <a:r>
              <a:rPr lang="en-US" sz="1000" dirty="0">
                <a:sym typeface="+mn-ea"/>
              </a:rPr>
              <a:t>       Create CRUD (Create, Read, Update, Delete) functionality for managing bus routes in the admin panel.</a:t>
            </a:r>
            <a:endParaRPr lang="en-US" sz="1000" dirty="0"/>
          </a:p>
          <a:p>
            <a:pPr marL="457200" lvl="1">
              <a:lnSpc>
                <a:spcPct val="150000"/>
              </a:lnSpc>
            </a:pPr>
            <a:r>
              <a:rPr lang="en-US" sz="1000" dirty="0">
                <a:sym typeface="+mn-ea"/>
              </a:rPr>
              <a:t>       Implement form validation to ensure data integrity and consistency.</a:t>
            </a:r>
          </a:p>
          <a:p>
            <a:pPr marL="457200" lvl="1">
              <a:lnSpc>
                <a:spcPct val="150000"/>
              </a:lnSpc>
            </a:pPr>
            <a:endParaRPr lang="en-US" sz="1000" b="1" dirty="0"/>
          </a:p>
          <a:p>
            <a:pPr marL="457200" lvl="1">
              <a:lnSpc>
                <a:spcPct val="150000"/>
              </a:lnSpc>
            </a:pPr>
            <a:r>
              <a:rPr lang="en-US" sz="1000" b="1" dirty="0">
                <a:sym typeface="+mn-ea"/>
              </a:rPr>
              <a:t>Bus Schedule Management:</a:t>
            </a:r>
            <a:endParaRPr lang="en-US" sz="1000" b="1" dirty="0"/>
          </a:p>
          <a:p>
            <a:pPr marL="742950" lvl="1" indent="-285750">
              <a:lnSpc>
                <a:spcPct val="150000"/>
              </a:lnSpc>
              <a:buFont typeface="+mj-lt"/>
              <a:buAutoNum type="arabicPeriod"/>
            </a:pPr>
            <a:endParaRPr lang="en-US" sz="1000" dirty="0"/>
          </a:p>
          <a:p>
            <a:pPr marL="457200" lvl="1">
              <a:lnSpc>
                <a:spcPct val="150000"/>
              </a:lnSpc>
            </a:pPr>
            <a:r>
              <a:rPr lang="en-US" sz="1000" dirty="0">
                <a:sym typeface="+mn-ea"/>
              </a:rPr>
              <a:t>       Allow admins to add/edit/delete bus schedules for each route in the admin panel.</a:t>
            </a:r>
            <a:endParaRPr lang="en-US" sz="1000" dirty="0"/>
          </a:p>
          <a:p>
            <a:pPr marL="457200" lvl="1">
              <a:lnSpc>
                <a:spcPct val="150000"/>
              </a:lnSpc>
            </a:pPr>
            <a:r>
              <a:rPr lang="en-US" sz="1000" dirty="0">
                <a:sym typeface="+mn-ea"/>
              </a:rPr>
              <a:t>       Implement logic to prevent overlapping schedules and ensure data consistency.</a:t>
            </a:r>
          </a:p>
          <a:p>
            <a:endParaRPr lang="en-IN" sz="1200" dirty="0"/>
          </a:p>
        </p:txBody>
      </p:sp>
    </p:spTree>
    <p:extLst>
      <p:ext uri="{BB962C8B-B14F-4D97-AF65-F5344CB8AC3E}">
        <p14:creationId xmlns:p14="http://schemas.microsoft.com/office/powerpoint/2010/main" val="487481942"/>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EC25C3F8-0255-E13C-7EAE-272B7318AA27}"/>
              </a:ext>
            </a:extLst>
          </p:cNvPr>
          <p:cNvSpPr txBox="1"/>
          <p:nvPr/>
        </p:nvSpPr>
        <p:spPr>
          <a:xfrm>
            <a:off x="138652" y="622227"/>
            <a:ext cx="8392182" cy="4016484"/>
          </a:xfrm>
          <a:prstGeom prst="rect">
            <a:avLst/>
          </a:prstGeom>
          <a:noFill/>
        </p:spPr>
        <p:txBody>
          <a:bodyPr wrap="square" rtlCol="0">
            <a:spAutoFit/>
          </a:bodyPr>
          <a:lstStyle/>
          <a:p>
            <a:pPr marL="457200" lvl="1">
              <a:lnSpc>
                <a:spcPct val="150000"/>
              </a:lnSpc>
            </a:pPr>
            <a:r>
              <a:rPr lang="en-US" sz="1200" dirty="0" smtClean="0"/>
              <a:t>                 </a:t>
            </a:r>
            <a:r>
              <a:rPr lang="en-US" sz="1000" b="1" dirty="0">
                <a:sym typeface="+mn-ea"/>
              </a:rPr>
              <a:t>Seat Selection:</a:t>
            </a:r>
            <a:endParaRPr lang="en-US" sz="1000" b="1" dirty="0"/>
          </a:p>
          <a:p>
            <a:pPr marL="457200" lvl="1">
              <a:lnSpc>
                <a:spcPct val="150000"/>
              </a:lnSpc>
            </a:pPr>
            <a:endParaRPr lang="en-US" sz="1000" dirty="0"/>
          </a:p>
          <a:p>
            <a:pPr marL="457200" lvl="1">
              <a:lnSpc>
                <a:spcPct val="150000"/>
              </a:lnSpc>
            </a:pPr>
            <a:r>
              <a:rPr lang="en-US" sz="1000" dirty="0">
                <a:sym typeface="+mn-ea"/>
              </a:rPr>
              <a:t>      Display available seats on buses using a graphical interface (e.g., grid layout).</a:t>
            </a:r>
            <a:endParaRPr lang="en-US" sz="1000" dirty="0"/>
          </a:p>
          <a:p>
            <a:pPr marL="457200" lvl="1">
              <a:lnSpc>
                <a:spcPct val="150000"/>
              </a:lnSpc>
            </a:pPr>
            <a:r>
              <a:rPr lang="en-US" sz="1000" dirty="0">
                <a:sym typeface="+mn-ea"/>
              </a:rPr>
              <a:t>      Enable users to select seats by clicking on them and update the UI in real-time.</a:t>
            </a:r>
            <a:endParaRPr lang="en-US" sz="1000" dirty="0"/>
          </a:p>
          <a:p>
            <a:pPr marL="457200" lvl="1">
              <a:lnSpc>
                <a:spcPct val="150000"/>
              </a:lnSpc>
            </a:pPr>
            <a:r>
              <a:rPr lang="en-US" sz="1000" dirty="0">
                <a:sym typeface="+mn-ea"/>
              </a:rPr>
              <a:t>      Prevent multiple users from booking the same seat simultaneously.</a:t>
            </a:r>
          </a:p>
          <a:p>
            <a:pPr marL="457200" lvl="1">
              <a:lnSpc>
                <a:spcPct val="150000"/>
              </a:lnSpc>
            </a:pPr>
            <a:endParaRPr lang="en-US" sz="1000" dirty="0">
              <a:sym typeface="+mn-ea"/>
            </a:endParaRPr>
          </a:p>
          <a:p>
            <a:pPr marL="457200" lvl="1">
              <a:lnSpc>
                <a:spcPct val="150000"/>
              </a:lnSpc>
            </a:pPr>
            <a:r>
              <a:rPr lang="en-US" sz="1000" b="1" dirty="0">
                <a:sym typeface="+mn-ea"/>
              </a:rPr>
              <a:t>Booking Process:</a:t>
            </a:r>
            <a:endParaRPr lang="en-US" sz="1000" b="1" dirty="0"/>
          </a:p>
          <a:p>
            <a:pPr marL="457200" lvl="1">
              <a:lnSpc>
                <a:spcPct val="150000"/>
              </a:lnSpc>
            </a:pPr>
            <a:endParaRPr lang="en-US" sz="1000" dirty="0"/>
          </a:p>
          <a:p>
            <a:pPr marL="457200" lvl="1">
              <a:lnSpc>
                <a:spcPct val="150000"/>
              </a:lnSpc>
            </a:pPr>
            <a:r>
              <a:rPr lang="en-US" sz="1000" dirty="0">
                <a:sym typeface="+mn-ea"/>
              </a:rPr>
              <a:t>      Implement logic to handle booking requests, validate user input, and reserve selected seats.</a:t>
            </a:r>
            <a:endParaRPr lang="en-US" sz="1000" dirty="0"/>
          </a:p>
          <a:p>
            <a:pPr marL="457200" lvl="1">
              <a:lnSpc>
                <a:spcPct val="150000"/>
              </a:lnSpc>
            </a:pPr>
            <a:r>
              <a:rPr lang="en-US" sz="1000" dirty="0">
                <a:sym typeface="+mn-ea"/>
              </a:rPr>
              <a:t>      Calculate total fare based on the number of seats and any applicable taxes or discounts.</a:t>
            </a:r>
            <a:endParaRPr lang="en-US" sz="1000" dirty="0"/>
          </a:p>
          <a:p>
            <a:pPr marL="457200" lvl="1">
              <a:lnSpc>
                <a:spcPct val="150000"/>
              </a:lnSpc>
            </a:pPr>
            <a:r>
              <a:rPr lang="en-US" sz="1000" dirty="0">
                <a:sym typeface="+mn-ea"/>
              </a:rPr>
              <a:t>      Integrate with payment gateway APIs for secure online payments.</a:t>
            </a:r>
          </a:p>
          <a:p>
            <a:pPr marL="457200" lvl="1">
              <a:lnSpc>
                <a:spcPct val="150000"/>
              </a:lnSpc>
            </a:pPr>
            <a:endParaRPr lang="en-US" sz="1000" dirty="0"/>
          </a:p>
          <a:p>
            <a:pPr marL="457200" lvl="1">
              <a:lnSpc>
                <a:spcPct val="150000"/>
              </a:lnSpc>
            </a:pPr>
            <a:r>
              <a:rPr lang="en-US" sz="1000" b="1" dirty="0">
                <a:solidFill>
                  <a:schemeClr val="tx1"/>
                </a:solidFill>
                <a:sym typeface="+mn-ea"/>
              </a:rPr>
              <a:t>Ticket Generation:</a:t>
            </a:r>
            <a:endParaRPr lang="en-US" sz="1000" b="1" dirty="0">
              <a:solidFill>
                <a:schemeClr val="tx1"/>
              </a:solidFill>
            </a:endParaRPr>
          </a:p>
          <a:p>
            <a:pPr marL="457200" lvl="1">
              <a:lnSpc>
                <a:spcPct val="150000"/>
              </a:lnSpc>
            </a:pPr>
            <a:endParaRPr lang="en-US" sz="1000" dirty="0"/>
          </a:p>
          <a:p>
            <a:pPr marL="457200" lvl="1">
              <a:lnSpc>
                <a:spcPct val="150000"/>
              </a:lnSpc>
            </a:pPr>
            <a:r>
              <a:rPr lang="en-US" sz="1000" dirty="0">
                <a:sym typeface="+mn-ea"/>
              </a:rPr>
              <a:t>      Generate tickets in PDF format containing booking details like route, schedule, seats, fare, etc.</a:t>
            </a:r>
            <a:endParaRPr lang="en-US" sz="1000" dirty="0"/>
          </a:p>
          <a:p>
            <a:pPr marL="457200" lvl="1">
              <a:lnSpc>
                <a:spcPct val="150000"/>
              </a:lnSpc>
            </a:pPr>
            <a:r>
              <a:rPr lang="en-US" sz="1000" dirty="0">
                <a:sym typeface="+mn-ea"/>
              </a:rPr>
              <a:t>      Send confirmation emails to users with their ticket attached upon successful booking.</a:t>
            </a:r>
            <a:endParaRPr lang="en-US" sz="1000" dirty="0"/>
          </a:p>
          <a:p>
            <a:endParaRPr lang="en-IN" sz="1200" dirty="0"/>
          </a:p>
        </p:txBody>
      </p:sp>
    </p:spTree>
    <p:extLst>
      <p:ext uri="{BB962C8B-B14F-4D97-AF65-F5344CB8AC3E}">
        <p14:creationId xmlns:p14="http://schemas.microsoft.com/office/powerpoint/2010/main" val="3832645294"/>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purl.org/dc/dcmitype/"/>
    <ds:schemaRef ds:uri="http://purl.org/dc/elements/1.1/"/>
    <ds:schemaRef ds:uri="http://schemas.microsoft.com/office/2006/documentManagement/types"/>
    <ds:schemaRef ds:uri="c0fa2617-96bd-425d-8578-e93563fe37c5"/>
    <ds:schemaRef ds:uri="http://schemas.microsoft.com/office/infopath/2007/PartnerControls"/>
    <ds:schemaRef ds:uri="http://purl.org/dc/terms/"/>
    <ds:schemaRef ds:uri="http://schemas.openxmlformats.org/package/2006/metadata/core-properties"/>
    <ds:schemaRef ds:uri="9162bd5b-4ed9-4da3-b376-05204580ba3f"/>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329</TotalTime>
  <Words>2038</Words>
  <Application>Microsoft Office PowerPoint</Application>
  <PresentationFormat>On-screen Show (16:9)</PresentationFormat>
  <Paragraphs>142</Paragraphs>
  <Slides>20</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8"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LOGIN PAGE</vt:lpstr>
      <vt:lpstr>HOME PAGE</vt:lpstr>
      <vt:lpstr>LOG OUT PAGE</vt:lpstr>
      <vt:lpstr>                                                 SERVICE PAGE</vt:lpstr>
      <vt:lpstr>                                                 REGISTRATION PAGE</vt:lpstr>
      <vt:lpstr>DJANGO ADMINISTRATION PAGE</vt:lpstr>
      <vt:lpstr>DJANGO ADMINISTRATION 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MDL</cp:lastModifiedBy>
  <cp:revision>19</cp:revision>
  <dcterms:modified xsi:type="dcterms:W3CDTF">2024-04-07T16:21:15Z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